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6" roundtripDataSignature="AMtx7mhIvMmm7cFkI9FmozHdBdmq5qVy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440DC6-73AE-4DC3-A30B-DD08CB1B476E}">
  <a:tblStyle styleId="{D9440DC6-73AE-4DC3-A30B-DD08CB1B47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3.xml"/><Relationship Id="rId42" Type="http://schemas.openxmlformats.org/officeDocument/2006/relationships/font" Target="fonts/Montserrat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44" Type="http://schemas.openxmlformats.org/officeDocument/2006/relationships/font" Target="fonts/Montserrat-italic.fntdata"/><Relationship Id="rId21" Type="http://schemas.openxmlformats.org/officeDocument/2006/relationships/slide" Target="slides/slide14.xml"/><Relationship Id="rId43" Type="http://schemas.openxmlformats.org/officeDocument/2006/relationships/font" Target="fonts/Montserrat-bold.fntdata"/><Relationship Id="rId24" Type="http://schemas.openxmlformats.org/officeDocument/2006/relationships/slide" Target="slides/slide17.xml"/><Relationship Id="rId46" Type="http://customschemas.google.com/relationships/presentationmetadata" Target="metadata"/><Relationship Id="rId23" Type="http://schemas.openxmlformats.org/officeDocument/2006/relationships/slide" Target="slides/slide16.xml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Roboto-bold.fntdata"/><Relationship Id="rId16" Type="http://schemas.openxmlformats.org/officeDocument/2006/relationships/slide" Target="slides/slide9.xml"/><Relationship Id="rId38" Type="http://schemas.openxmlformats.org/officeDocument/2006/relationships/font" Target="fonts/Robo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74c99385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174c99385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Show a Notify Maintenance object?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02eaf2b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102eaf2b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74c9938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174c9938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74c99385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174c99385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Unplanned maintenance is our real world example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want Nodes to automatically heal without </a:t>
            </a:r>
            <a:r>
              <a:rPr lang="en"/>
              <a:t>developer</a:t>
            </a:r>
            <a:r>
              <a:rPr lang="en"/>
              <a:t> getting paged.  So we want to remove the human from the picture.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have used the NotifyMaintenance API with other community projects like the Node Problem Detector to do unplanned maintenance.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74c9938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174c9938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d86d65c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0d86d65c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the past we were having happily working cluster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d86d65c16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0d86d65c16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One GPU on a node is bad ( we observe it via alerts like capacity goes down) and we need to </a:t>
            </a:r>
            <a:r>
              <a:rPr lang="en"/>
              <a:t>manually</a:t>
            </a:r>
            <a:r>
              <a:rPr lang="en"/>
              <a:t> recover the node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d86d65c16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0d86d65c16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Someone has to ssh into the node, diagnose it. We have to share the knowledge between the team about common failure signatures etc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d86d65c1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0d86d65c1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Some nodes stayed broken for a long time and we didn’t even notice it which were lowering our capacity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7781fef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17781fef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want to remove human from the picture so our engineers can spend their time on basically anything else </a:t>
            </a:r>
            <a:r>
              <a:rPr lang="en"/>
              <a:t>than manually diagnosing and fixing node.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d64dcd19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0d64dcd1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NodeConditions are not the best API for reporting hardware issues as it lucks fields to specify which GPU failed so we post it as message field.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 usual we start with existing Kubernetes APIs to build something and when we see that this API not enough we need to add </a:t>
            </a:r>
            <a:r>
              <a:rPr lang="en"/>
              <a:t>something</a:t>
            </a:r>
            <a:r>
              <a:rPr lang="en"/>
              <a:t> new :)  Maybe DRA can help us solve it?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7781fef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17781fef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NodeConditions are not the best API for reporting hardware issues as it lucks fields to specify which GPU failed so we post it as message field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d64dcd19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0d64dcd19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d64dcd19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0d64dcd19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d64dcd19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0d64dcd19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d64dcd19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0d64dcd19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d64dcd19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0d64dcd19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1fbc425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11fbc425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7693a866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17693a866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74c99385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174c99385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74c99385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174c99385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02eaf2b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102eaf2b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02eaf2b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102eaf2b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74c99385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174c99385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74c99385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174c99385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9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721" y="2712775"/>
            <a:ext cx="4160375" cy="9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26" y="232425"/>
            <a:ext cx="4539950" cy="19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317693a8660_0_136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317693a8660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17693a8660_0_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317693a8660_0_136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g317693a8660_0_136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2" name="Google Shape;72;g317693a8660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312149"/>
            <a:ext cx="2474501" cy="10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7693a8660_0_1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g317693a8660_0_143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g317693a8660_0_143"/>
          <p:cNvPicPr preferRelativeResize="0"/>
          <p:nvPr/>
        </p:nvPicPr>
        <p:blipFill rotWithShape="1">
          <a:blip r:embed="rId2">
            <a:alphaModFix/>
          </a:blip>
          <a:srcRect b="44626" l="0" r="0" t="4344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17693a8660_0_143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g317693a8660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317693a8660_0_143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7693a8660_0_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g317693a8660_0_150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g317693a8660_0_150"/>
          <p:cNvPicPr preferRelativeResize="0"/>
          <p:nvPr/>
        </p:nvPicPr>
        <p:blipFill rotWithShape="1">
          <a:blip r:embed="rId2">
            <a:alphaModFix/>
          </a:blip>
          <a:srcRect b="44626" l="0" r="0" t="4344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17693a8660_0_150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17693a8660_0_150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g317693a8660_0_15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7" name="Google Shape;87;g317693a8660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7693a8660_0_1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g317693a8660_0_1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g317693a8660_0_158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g317693a8660_0_158"/>
          <p:cNvPicPr preferRelativeResize="0"/>
          <p:nvPr/>
        </p:nvPicPr>
        <p:blipFill rotWithShape="1">
          <a:blip r:embed="rId2">
            <a:alphaModFix/>
          </a:blip>
          <a:srcRect b="44626" l="0" r="0" t="4344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17693a8660_0_158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17693a8660_0_158"/>
          <p:cNvSpPr txBox="1"/>
          <p:nvPr>
            <p:ph idx="3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g317693a8660_0_158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6" name="Google Shape;96;g317693a8660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7693a8660_0_167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g317693a8660_0_167"/>
          <p:cNvPicPr preferRelativeResize="0"/>
          <p:nvPr/>
        </p:nvPicPr>
        <p:blipFill rotWithShape="1">
          <a:blip r:embed="rId2">
            <a:alphaModFix/>
          </a:blip>
          <a:srcRect b="44626" l="0" r="0" t="4344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17693a8660_0_167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317693a8660_0_167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g317693a8660_0_16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03" name="Google Shape;103;g317693a8660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7693a8660_0_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317693a8660_0_176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17693a8660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17693a8660_0_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317693a8660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538" y="1137939"/>
            <a:ext cx="6688927" cy="28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0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" name="Google Shape;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312149"/>
            <a:ext cx="2474501" cy="10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11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1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1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2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1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13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3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"/>
          <p:cNvSpPr txBox="1"/>
          <p:nvPr>
            <p:ph idx="3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13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3" name="Google Shape;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14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4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4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6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538" y="1137939"/>
            <a:ext cx="6688927" cy="28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317693a8660_0_132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317693a8660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721" y="2712775"/>
            <a:ext cx="4160375" cy="9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17693a8660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26" y="232425"/>
            <a:ext cx="4539950" cy="19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7693a8660_0_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g317693a8660_0_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317693a8660_0_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NVIDIA/pika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github.com/kubernetes/enhancements/issues/4212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hyperlink" Target="https://kccncna2024.sched.com/event/1i7rc/best-practices-for-deploying-llm-inference-rag-and-fine-tuning-pipelines-on-k8s-meenakshi-kaushik-shiva-krishna-merla-nvidia" TargetMode="External"/><Relationship Id="rId11" Type="http://schemas.openxmlformats.org/officeDocument/2006/relationships/hyperlink" Target="https://kccncna2024.sched.com/event/1i7lz/tutorial-get-the-most-out-of-your-gpus-on-kubernetes-with-the-gpu-operator-eduardo-arango-gutierrez-tariq-ibrahim-amanda-moran-christopher-desiniotis-nvidia-david-porter-google" TargetMode="External"/><Relationship Id="rId22" Type="http://schemas.openxmlformats.org/officeDocument/2006/relationships/image" Target="../media/image22.png"/><Relationship Id="rId10" Type="http://schemas.openxmlformats.org/officeDocument/2006/relationships/hyperlink" Target="https://kccncna2024.sched.com/event/1i7lw/a-tale-of-2-drivers-gpu-configuration-on-the-fly-using-dra-alay-patel-varun-ramachandra-sekar-us-nvidia" TargetMode="External"/><Relationship Id="rId21" Type="http://schemas.openxmlformats.org/officeDocument/2006/relationships/hyperlink" Target="https://kccncna2024.sched.com/event/1i7s5/best-of-both-worlds-integrating-slurm-with-kubernetes-in-a-kubernetes-native-way-eduardo-arango-gutierrez-nvidia-angel-beltre-sandia-national-laboratories" TargetMode="External"/><Relationship Id="rId13" Type="http://schemas.openxmlformats.org/officeDocument/2006/relationships/hyperlink" Target="https://kccncna2024.sched.com/event/1i7ns/unlocking-potential-of-large-models-in-production-yuan-tang-red-hat-adam-tetelman-nvidia" TargetMode="External"/><Relationship Id="rId12" Type="http://schemas.openxmlformats.org/officeDocument/2006/relationships/hyperlink" Target="https://kccncna2024.sched.com/event/1i7nF/from-silicon-to-service-ensuring-confidentiality-in-serverless-gpu-cloud-functions-zvonko-kaiser-nvidia" TargetMode="External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olocatedeventsna2024.sched.com/event/1izq4/building-a-cutting-edge-kubernetes-internal-developer-platform-at-nvidia-carlos-santana-aws-feng-zhou-nvidia-corp" TargetMode="External"/><Relationship Id="rId4" Type="http://schemas.openxmlformats.org/officeDocument/2006/relationships/hyperlink" Target="https://kccncna2024.sched.com/event/1i7k1/cl-lightning-talk-evaluating-scheduler-efficiency-for-aiml-jobs-using-custom-resource-metrics-dmitry-shmulevich-nvidia" TargetMode="External"/><Relationship Id="rId9" Type="http://schemas.openxmlformats.org/officeDocument/2006/relationships/hyperlink" Target="https://kccncna2024.sched.com/event/1i7lG/aistore-as-a-fast-tier-storage-solution-enhancing-petascale-deep-learning-across-cloud-backends-abhishek-gaikwad-aaron-wilson-nvidia" TargetMode="External"/><Relationship Id="rId15" Type="http://schemas.openxmlformats.org/officeDocument/2006/relationships/hyperlink" Target="https://kccncna2024.sched.com/event/1i7r4" TargetMode="External"/><Relationship Id="rId14" Type="http://schemas.openxmlformats.org/officeDocument/2006/relationships/hyperlink" Target="https://kccncna2024.sched.com/event/1i7ol/which-gpu-sharing-strategy-is-right-for-you-a-comprehensive-benchmark-study-using-dra-kevin-klues-yuan-chen-nvidia" TargetMode="External"/><Relationship Id="rId17" Type="http://schemas.openxmlformats.org/officeDocument/2006/relationships/hyperlink" Target="https://kccncna2024.sched.com/event/1i7qR/from-vectors-to-pods-integrating-ai-with-cloud-native-rajas-kakodkar-broadcom-kevin-klues-nvidia-joseph-sandoval-adobe-ricardo-rocha-cern-cathy-zhang-intel" TargetMode="External"/><Relationship Id="rId16" Type="http://schemas.openxmlformats.org/officeDocument/2006/relationships/hyperlink" Target="https://kccncna2024.sched.com/event/1hoy0/wg-serving-accelerating-aiml-inference-workloads-on-kubernetes-eduardo-arango-gutierrez-nvidia-yuan-tang-red-hat" TargetMode="External"/><Relationship Id="rId5" Type="http://schemas.openxmlformats.org/officeDocument/2006/relationships/hyperlink" Target="https://kccncna2024.sched.com/event/1i7kD/cl-lightning-talk-running-kind-clusters-with-gpu-support-using-nvkind-evan-lezar-nvidia" TargetMode="External"/><Relationship Id="rId19" Type="http://schemas.openxmlformats.org/officeDocument/2006/relationships/hyperlink" Target="https://kccncna2024.sched.com/event/1i7rA/thousands-of-gamers-one-kubernetes-network-surya-seetharaman-red-hat-girish-moodalbail-nvidia-inc" TargetMode="External"/><Relationship Id="rId6" Type="http://schemas.openxmlformats.org/officeDocument/2006/relationships/hyperlink" Target="https://kccncna2024.sched.com/event/1noNm/keynote-nvidia-case-study-the-many-facets-of-building-delivering-ai-in-the-cloud-native-ecosystem-chris-lamb-vice-president-computing-software-platforms-nvidia-corporation" TargetMode="External"/><Relationship Id="rId18" Type="http://schemas.openxmlformats.org/officeDocument/2006/relationships/hyperlink" Target="https://kccncna2024.sched.com/event/1i7qv/enabling-fault-tolerance-for-gpu-accelerated-ai-workloads-in-kubernetes-arpit-singh-abhijit-paithankar-nvidia" TargetMode="External"/><Relationship Id="rId7" Type="http://schemas.openxmlformats.org/officeDocument/2006/relationships/hyperlink" Target="https://kccncna2024.sched.com/event/1i7kJ/all-your-gpus-are-belong-to-us-an-inside-look-at-nvidias-self-healing-geforce-now-infrastructure-ryan-hallisey-piotr-prokop-pl-nvidia" TargetMode="External"/><Relationship Id="rId8" Type="http://schemas.openxmlformats.org/officeDocument/2006/relationships/hyperlink" Target="https://kccncna2024.sched.com/event/1hovp/kubernetes-wg-device-management-advancing-k8s-support-for-gpus-john-belamaric-google-patrick-ohly-intel-kevin-klues-nvidi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74c993856_0_3"/>
          <p:cNvSpPr txBox="1"/>
          <p:nvPr>
            <p:ph idx="1" type="body"/>
          </p:nvPr>
        </p:nvSpPr>
        <p:spPr>
          <a:xfrm>
            <a:off x="311700" y="1152475"/>
            <a:ext cx="816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Notify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Maintenance 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g3174c993856_0_3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Maintenance 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72" name="Google Shape;172;g3174c993856_0_3"/>
          <p:cNvGraphicFramePr/>
          <p:nvPr/>
        </p:nvGraphicFramePr>
        <p:xfrm>
          <a:off x="621175" y="167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{D9440DC6-73AE-4DC3-A30B-DD08CB1B476E}</a:tableStyleId>
              </a:tblPr>
              <a:tblGrid>
                <a:gridCol w="3619500"/>
                <a:gridCol w="3619500"/>
              </a:tblGrid>
              <a:tr h="35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Requirement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NotifyMaintenance State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5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Schedule a Drain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MaintenanceScheduled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5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Start a Drain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MaintenanceStarted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5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Complete a Drain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ObjectsDrained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5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Start Maintenance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ObjectsDrained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Complete Maintenance or Fail Maintenance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Validating or MaintenanceIncomplete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5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Start Validating the Maintenance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Validating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5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Complete Validation or Fail Validation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MaintenanceEnded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or MaintenanceIncomplete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Return to Production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MaintenanceComplete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02eaf2b74_0_0"/>
          <p:cNvSpPr txBox="1"/>
          <p:nvPr>
            <p:ph idx="1" type="body"/>
          </p:nvPr>
        </p:nvSpPr>
        <p:spPr>
          <a:xfrm>
            <a:off x="311700" y="1152475"/>
            <a:ext cx="548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Coordinating Maintenance between Operators.  This should include Humans too!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State transition “events” in Kubernetes are sent to SNS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Format messages for human consumption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3102eaf2b74_0_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Notify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Maintenance 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g3102eaf2b7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000" y="1419675"/>
            <a:ext cx="2881999" cy="28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74c993856_0_21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Maintenance Inside a Single Cluster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g3174c993856_0_21" title="Notification API-Maintenance Arch v1.5-Maintenance Arch-K8s Community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25" y="1057138"/>
            <a:ext cx="6502750" cy="30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74c993856_0_2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Coordinating Fleet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Maintenance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g3174c993856_0_27" title="Notification API-Maintenance Arch v1.5-Maintenance Arch-K8s Community Fleet Scheduler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50" y="1515538"/>
            <a:ext cx="7092499" cy="21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74c993856_0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Hardware failures (GPU falling off the bus)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Software crashes(which can be a symptom of bad hardware too)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more GPUs you have the probability of failure increases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just need to accept failures and incorporate remediations as part of our ongoing operations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3174c993856_0_11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d86d65c16_0_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past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30d86d65c16_0_0"/>
          <p:cNvSpPr/>
          <p:nvPr/>
        </p:nvSpPr>
        <p:spPr>
          <a:xfrm>
            <a:off x="1011075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0d86d65c16_0_0"/>
          <p:cNvSpPr txBox="1"/>
          <p:nvPr/>
        </p:nvSpPr>
        <p:spPr>
          <a:xfrm>
            <a:off x="1151075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5" name="Google Shape;205;g30d86d65c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049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0d86d65c1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425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0d86d65c16_0_0"/>
          <p:cNvSpPr/>
          <p:nvPr/>
        </p:nvSpPr>
        <p:spPr>
          <a:xfrm>
            <a:off x="2791550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0d86d65c16_0_0"/>
          <p:cNvSpPr txBox="1"/>
          <p:nvPr/>
        </p:nvSpPr>
        <p:spPr>
          <a:xfrm>
            <a:off x="2931550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9" name="Google Shape;209;g30d86d65c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524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0d86d65c1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900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0d86d65c16_0_0"/>
          <p:cNvSpPr/>
          <p:nvPr/>
        </p:nvSpPr>
        <p:spPr>
          <a:xfrm>
            <a:off x="4712025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0d86d65c16_0_0"/>
          <p:cNvSpPr txBox="1"/>
          <p:nvPr/>
        </p:nvSpPr>
        <p:spPr>
          <a:xfrm>
            <a:off x="4852025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3" name="Google Shape;213;g30d86d65c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99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0d86d65c1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375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0d86d65c16_0_0"/>
          <p:cNvSpPr/>
          <p:nvPr/>
        </p:nvSpPr>
        <p:spPr>
          <a:xfrm>
            <a:off x="6632500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0d86d65c16_0_0"/>
          <p:cNvSpPr txBox="1"/>
          <p:nvPr/>
        </p:nvSpPr>
        <p:spPr>
          <a:xfrm>
            <a:off x="6772500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7" name="Google Shape;217;g30d86d65c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474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0d86d65c1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850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d86d65c16_0_615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past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g30d86d65c16_0_615"/>
          <p:cNvSpPr/>
          <p:nvPr/>
        </p:nvSpPr>
        <p:spPr>
          <a:xfrm>
            <a:off x="1011075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0d86d65c16_0_615"/>
          <p:cNvSpPr txBox="1"/>
          <p:nvPr/>
        </p:nvSpPr>
        <p:spPr>
          <a:xfrm>
            <a:off x="1151075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6" name="Google Shape;226;g30d86d65c16_0_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049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0d86d65c16_0_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425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0d86d65c16_0_615"/>
          <p:cNvSpPr/>
          <p:nvPr/>
        </p:nvSpPr>
        <p:spPr>
          <a:xfrm>
            <a:off x="2791550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0d86d65c16_0_615"/>
          <p:cNvSpPr txBox="1"/>
          <p:nvPr/>
        </p:nvSpPr>
        <p:spPr>
          <a:xfrm>
            <a:off x="2931550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0" name="Google Shape;230;g30d86d65c16_0_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524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0d86d65c16_0_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900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0d86d65c16_0_615"/>
          <p:cNvSpPr/>
          <p:nvPr/>
        </p:nvSpPr>
        <p:spPr>
          <a:xfrm>
            <a:off x="4712025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0d86d65c16_0_615"/>
          <p:cNvSpPr txBox="1"/>
          <p:nvPr/>
        </p:nvSpPr>
        <p:spPr>
          <a:xfrm>
            <a:off x="4852025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4" name="Google Shape;234;g30d86d65c16_0_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99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0d86d65c16_0_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375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0d86d65c16_0_615"/>
          <p:cNvSpPr/>
          <p:nvPr/>
        </p:nvSpPr>
        <p:spPr>
          <a:xfrm>
            <a:off x="6632500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0d86d65c16_0_615"/>
          <p:cNvSpPr txBox="1"/>
          <p:nvPr/>
        </p:nvSpPr>
        <p:spPr>
          <a:xfrm>
            <a:off x="6772500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8" name="Google Shape;238;g30d86d65c16_0_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474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0d86d65c16_0_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850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0d86d65c16_0_615"/>
          <p:cNvSpPr/>
          <p:nvPr/>
        </p:nvSpPr>
        <p:spPr>
          <a:xfrm rot="-2698844">
            <a:off x="2567526" y="2795762"/>
            <a:ext cx="1892430" cy="124734"/>
          </a:xfrm>
          <a:prstGeom prst="rect">
            <a:avLst/>
          </a:prstGeom>
          <a:solidFill>
            <a:srgbClr val="D83729"/>
          </a:solidFill>
          <a:ln cap="flat" cmpd="sng" w="9525">
            <a:solidFill>
              <a:srgbClr val="D83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0d86d65c16_0_615"/>
          <p:cNvSpPr/>
          <p:nvPr/>
        </p:nvSpPr>
        <p:spPr>
          <a:xfrm rot="2701156">
            <a:off x="2597145" y="2795754"/>
            <a:ext cx="1892430" cy="124734"/>
          </a:xfrm>
          <a:prstGeom prst="rect">
            <a:avLst/>
          </a:prstGeom>
          <a:solidFill>
            <a:srgbClr val="D83729"/>
          </a:solidFill>
          <a:ln cap="flat" cmpd="sng" w="9525">
            <a:solidFill>
              <a:srgbClr val="D83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d86d65c16_0_63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past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30d86d65c16_0_637"/>
          <p:cNvSpPr/>
          <p:nvPr/>
        </p:nvSpPr>
        <p:spPr>
          <a:xfrm>
            <a:off x="1011075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0d86d65c16_0_637"/>
          <p:cNvSpPr txBox="1"/>
          <p:nvPr/>
        </p:nvSpPr>
        <p:spPr>
          <a:xfrm>
            <a:off x="1151075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9" name="Google Shape;249;g30d86d65c16_0_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049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0d86d65c16_0_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425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0d86d65c16_0_637"/>
          <p:cNvSpPr/>
          <p:nvPr/>
        </p:nvSpPr>
        <p:spPr>
          <a:xfrm>
            <a:off x="2791550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0d86d65c16_0_637"/>
          <p:cNvSpPr txBox="1"/>
          <p:nvPr/>
        </p:nvSpPr>
        <p:spPr>
          <a:xfrm>
            <a:off x="2931550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3" name="Google Shape;253;g30d86d65c16_0_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524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0d86d65c16_0_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900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0d86d65c16_0_637"/>
          <p:cNvSpPr/>
          <p:nvPr/>
        </p:nvSpPr>
        <p:spPr>
          <a:xfrm>
            <a:off x="4712025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0d86d65c16_0_637"/>
          <p:cNvSpPr txBox="1"/>
          <p:nvPr/>
        </p:nvSpPr>
        <p:spPr>
          <a:xfrm>
            <a:off x="4852025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7" name="Google Shape;257;g30d86d65c16_0_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99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0d86d65c16_0_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375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0d86d65c16_0_637"/>
          <p:cNvSpPr/>
          <p:nvPr/>
        </p:nvSpPr>
        <p:spPr>
          <a:xfrm>
            <a:off x="6632500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0d86d65c16_0_637"/>
          <p:cNvSpPr txBox="1"/>
          <p:nvPr/>
        </p:nvSpPr>
        <p:spPr>
          <a:xfrm>
            <a:off x="6772500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1" name="Google Shape;261;g30d86d65c16_0_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474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0d86d65c16_0_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850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0d86d65c16_0_637"/>
          <p:cNvSpPr/>
          <p:nvPr/>
        </p:nvSpPr>
        <p:spPr>
          <a:xfrm rot="-2698844">
            <a:off x="2567526" y="2795762"/>
            <a:ext cx="1892430" cy="124734"/>
          </a:xfrm>
          <a:prstGeom prst="rect">
            <a:avLst/>
          </a:prstGeom>
          <a:solidFill>
            <a:srgbClr val="D83729"/>
          </a:solidFill>
          <a:ln cap="flat" cmpd="sng" w="9525">
            <a:solidFill>
              <a:srgbClr val="D83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0d86d65c16_0_637"/>
          <p:cNvSpPr/>
          <p:nvPr/>
        </p:nvSpPr>
        <p:spPr>
          <a:xfrm rot="2701156">
            <a:off x="2597145" y="2795754"/>
            <a:ext cx="1892430" cy="124734"/>
          </a:xfrm>
          <a:prstGeom prst="rect">
            <a:avLst/>
          </a:prstGeom>
          <a:solidFill>
            <a:srgbClr val="D83729"/>
          </a:solidFill>
          <a:ln cap="flat" cmpd="sng" w="9525">
            <a:solidFill>
              <a:srgbClr val="D83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0d86d65c16_0_637"/>
          <p:cNvSpPr/>
          <p:nvPr/>
        </p:nvSpPr>
        <p:spPr>
          <a:xfrm>
            <a:off x="2791550" y="1192550"/>
            <a:ext cx="682500" cy="658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Diagnose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d86d65c16_0_68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past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30d86d65c16_0_687"/>
          <p:cNvSpPr/>
          <p:nvPr/>
        </p:nvSpPr>
        <p:spPr>
          <a:xfrm>
            <a:off x="1011075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0d86d65c16_0_687"/>
          <p:cNvSpPr txBox="1"/>
          <p:nvPr/>
        </p:nvSpPr>
        <p:spPr>
          <a:xfrm>
            <a:off x="1151075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3" name="Google Shape;273;g30d86d65c16_0_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049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0d86d65c16_0_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425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0d86d65c16_0_687"/>
          <p:cNvSpPr/>
          <p:nvPr/>
        </p:nvSpPr>
        <p:spPr>
          <a:xfrm>
            <a:off x="2791550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0d86d65c16_0_687"/>
          <p:cNvSpPr txBox="1"/>
          <p:nvPr/>
        </p:nvSpPr>
        <p:spPr>
          <a:xfrm>
            <a:off x="2931550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7" name="Google Shape;277;g30d86d65c16_0_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524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0d86d65c16_0_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900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0d86d65c16_0_687"/>
          <p:cNvSpPr/>
          <p:nvPr/>
        </p:nvSpPr>
        <p:spPr>
          <a:xfrm>
            <a:off x="4712025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0d86d65c16_0_687"/>
          <p:cNvSpPr txBox="1"/>
          <p:nvPr/>
        </p:nvSpPr>
        <p:spPr>
          <a:xfrm>
            <a:off x="4852025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1" name="Google Shape;281;g30d86d65c16_0_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99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0d86d65c16_0_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375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30d86d65c16_0_687"/>
          <p:cNvSpPr/>
          <p:nvPr/>
        </p:nvSpPr>
        <p:spPr>
          <a:xfrm>
            <a:off x="6632500" y="2006575"/>
            <a:ext cx="1503600" cy="18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0d86d65c16_0_687"/>
          <p:cNvSpPr txBox="1"/>
          <p:nvPr/>
        </p:nvSpPr>
        <p:spPr>
          <a:xfrm>
            <a:off x="6772500" y="4008000"/>
            <a:ext cx="123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K8s Node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5" name="Google Shape;285;g30d86d65c16_0_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474" y="3427375"/>
            <a:ext cx="405448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0d86d65c16_0_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850" y="25717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0d86d65c16_0_687"/>
          <p:cNvSpPr/>
          <p:nvPr/>
        </p:nvSpPr>
        <p:spPr>
          <a:xfrm rot="2701156">
            <a:off x="2597145" y="2795754"/>
            <a:ext cx="1892430" cy="124734"/>
          </a:xfrm>
          <a:prstGeom prst="rect">
            <a:avLst/>
          </a:prstGeom>
          <a:solidFill>
            <a:srgbClr val="D83729"/>
          </a:solidFill>
          <a:ln cap="flat" cmpd="sng" w="9525">
            <a:solidFill>
              <a:srgbClr val="D83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0d86d65c16_0_687"/>
          <p:cNvSpPr/>
          <p:nvPr/>
        </p:nvSpPr>
        <p:spPr>
          <a:xfrm rot="-2698844">
            <a:off x="2567526" y="2795762"/>
            <a:ext cx="1892430" cy="124734"/>
          </a:xfrm>
          <a:prstGeom prst="rect">
            <a:avLst/>
          </a:prstGeom>
          <a:solidFill>
            <a:srgbClr val="D83729"/>
          </a:solidFill>
          <a:ln cap="flat" cmpd="sng" w="9525">
            <a:solidFill>
              <a:srgbClr val="D83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0d86d65c16_0_687"/>
          <p:cNvSpPr/>
          <p:nvPr/>
        </p:nvSpPr>
        <p:spPr>
          <a:xfrm>
            <a:off x="3612650" y="1192550"/>
            <a:ext cx="795000" cy="658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Remediate</a:t>
            </a:r>
            <a:endParaRPr sz="800"/>
          </a:p>
        </p:txBody>
      </p:sp>
      <p:sp>
        <p:nvSpPr>
          <p:cNvPr id="290" name="Google Shape;290;g30d86d65c16_0_687"/>
          <p:cNvSpPr/>
          <p:nvPr/>
        </p:nvSpPr>
        <p:spPr>
          <a:xfrm>
            <a:off x="2791550" y="1192550"/>
            <a:ext cx="682500" cy="658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Diagnose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7781fef31_0_1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present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g317781fef31_0_16" title="Notification API-Maintenance Arch v1.5-Maintenance Arch-Unplanned maint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377" y="1132938"/>
            <a:ext cx="6863251" cy="28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All-Your-GPUs-Are-Belong-To-Us: An inside look at NVIDIA’s Self-Healing GeForce NOW Infrastructure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Ryan Hallisey and Piotr Prokop NVIDIA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d64dcd198_0_14"/>
          <p:cNvSpPr txBox="1"/>
          <p:nvPr>
            <p:ph idx="1" type="body"/>
          </p:nvPr>
        </p:nvSpPr>
        <p:spPr>
          <a:xfrm>
            <a:off x="311700" y="1152475"/>
            <a:ext cx="49302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Current approach: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Kubernetes NodeConditions as API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30d64dcd198_0_1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detection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g30d64dcd19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23" y="2336500"/>
            <a:ext cx="6748951" cy="20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7781fef31_0_8"/>
          <p:cNvSpPr txBox="1"/>
          <p:nvPr>
            <p:ph idx="1" type="body"/>
          </p:nvPr>
        </p:nvSpPr>
        <p:spPr>
          <a:xfrm>
            <a:off x="311700" y="1152475"/>
            <a:ext cx="493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use couple of detection daemones: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Node problem detector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Custom gpu problem detector 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 part of our GPU device plugin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g317781fef31_0_8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detection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g317781fef3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400" y="1152475"/>
            <a:ext cx="2886876" cy="288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d64dcd198_0_19"/>
          <p:cNvSpPr txBox="1"/>
          <p:nvPr>
            <p:ph idx="1" type="body"/>
          </p:nvPr>
        </p:nvSpPr>
        <p:spPr>
          <a:xfrm>
            <a:off x="311700" y="1152475"/>
            <a:ext cx="52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use Node Healthcheck Operator to trigger remediation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Remediations are executed by our remediation engine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Failing remediations are being escalated until consider unfixable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30d64dcd198_0_19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remediation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g30d64dcd198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925" y="1152475"/>
            <a:ext cx="3078700" cy="30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d64dcd198_0_508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remediation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g30d64dcd198_0_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450" y="684350"/>
            <a:ext cx="4045099" cy="42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d64dcd198_0_51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remediation engine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9" name="Google Shape;329;g30d64dcd198_0_51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330" name="Google Shape;330;g30d64dcd198_0_51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Server went AWOL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g30d64dcd198_0_5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Machine is not responsive we need to manually triage what’s wrong with it. This can mean some hardware issue.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2" name="Google Shape;332;g30d64dcd198_0_51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333" name="Google Shape;333;g30d64dcd198_0_51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 remediation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4" name="Google Shape;334;g30d64dcd198_0_51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Perform specified remediation, for a GPU driver issue or GPU fell off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bus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 can be as simple as the host reboots.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5" name="Google Shape;335;g30d64dcd198_0_51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336" name="Google Shape;336;g30d64dcd198_0_5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 escalated remediation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g30d64dcd198_0_51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When previous remediation failed for example host is stuck on reboot.Trigger escalated remediation for example IPMI power cycle.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d64dcd198_0_24"/>
          <p:cNvSpPr txBox="1"/>
          <p:nvPr>
            <p:ph idx="1" type="body"/>
          </p:nvPr>
        </p:nvSpPr>
        <p:spPr>
          <a:xfrm>
            <a:off x="311700" y="1152475"/>
            <a:ext cx="498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It’s always recommended not only to write tests but also execute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them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:)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Run simple sanity check and mark node as validated so it can get back to 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g30d64dcd198_0_2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g30d64dcd19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250" y="1152475"/>
            <a:ext cx="3002949" cy="300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d64dcd198_0_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Before setting up metrics for our remediation engine, we often had a situation where we were fixing same host over and over again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Now we have alerts to detect remediation loops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30d64dcd198_0_29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g30d64dcd19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25" y="2780124"/>
            <a:ext cx="7559875" cy="21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1fbc4250f_0_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~19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remediations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per day/1000 nodes on average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Developers are not being paged anymore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311fbc4250f_0_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Unplanned maintenance - summary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g311fbc4250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2223475"/>
            <a:ext cx="8000998" cy="15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NotifyMaintenance is Open Source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5"/>
          <p:cNvSpPr txBox="1"/>
          <p:nvPr>
            <p:ph idx="1" type="body"/>
          </p:nvPr>
        </p:nvSpPr>
        <p:spPr>
          <a:xfrm>
            <a:off x="397825" y="1152475"/>
            <a:ext cx="4174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https://github.com/NVIDIA/pika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38" y="1692700"/>
            <a:ext cx="3124725" cy="28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>
            <p:ph idx="1" type="body"/>
          </p:nvPr>
        </p:nvSpPr>
        <p:spPr>
          <a:xfrm>
            <a:off x="4758300" y="1152475"/>
            <a:ext cx="438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Start a Working Group?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Node Maintenance Issue and KEP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https://github.com/kubernetes/enhancements/issues/4212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Thank You - Feedback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925" y="1475025"/>
            <a:ext cx="2932125" cy="280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311700" y="1152475"/>
            <a:ext cx="410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Large Fleet of Kubernetes Clusters (40+ Clusters, 30,000+ Nodes)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Lots of KubeVirt workloads running on GPUs (60,000+ GPUs)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GeForce Now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075" y="1171188"/>
            <a:ext cx="4979801" cy="28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7693a8660_0_121"/>
          <p:cNvSpPr txBox="1"/>
          <p:nvPr>
            <p:ph idx="1" type="body"/>
          </p:nvPr>
        </p:nvSpPr>
        <p:spPr>
          <a:xfrm>
            <a:off x="14875" y="724826"/>
            <a:ext cx="90528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ArgoCon: Building a Cutting-Edge Kubernetes Internal Developer Platform at NVIDIA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Tuesday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10:40am - 11:05am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Lightning Talk: Evaluating Scheduler Efficiency for AI/ML Jobs Using Custom Resource Metrics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Tuesday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5:45pm - 5:50pm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Lightning Talk: Running Kind Clusters with GPU Support Using Nvkind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	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Tuesday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6:05pm - 6:10pm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Keynote: NVIDIA Case Study: The Many Facets of Building + Delivering AI in the Cloud Native Ecosystem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Wednesday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10:05am-10:20am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All-Your-GPUs-Are-Belong-to-Us: An Inside Look at NVIDIA's Self-Healing GeForce NOW Infrastructure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Wednesday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11:15am - 11:50am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Maintainer Track: Kubernetes WG Device Management - Advancing K8s Support for GPUs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Wednesday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2:30pm - 3:05pm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AIStore as a Fast Tier Storage Solution: Enhancing Petascale Deep Learning Across Cloud Backends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Wednesday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2:30pm - 3:05pm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Tale of 2 Drivers: GPU Configuration on the Fly Using DRA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	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Wednesday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3:25pm - 4:00pm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Tutorial: Get the Most Out of Your GPUs on Kubernetes with the GPU Operator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Wednesday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4:30pm - 6:00pm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From Silicon to Service: Ensuring Confidentiality in Serverless GPU Cloud Functions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Thursday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11:00am - 11:35am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Unlocking Potential of Large Models in Production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				 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Thursday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2:30pm - 3:05pm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Which GPU Sharing Strategy Is Right for You? a Comprehensive Benchmark Study Using DRA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 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Thursday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4:30pm - 5:05pm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Engaging the KServe Community, The Impact of Integrating a Solutions with Standardized CNCF Projects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Thursday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5:25pm - 6:00pm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Maintainer Track: WG Serving: Accelerating AI/ML Inference Workloads on Kubernetes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Friday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11:55am - 12:30pm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From Vectors to Pods: Integrating AI with Cloud Native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			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Friday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2:00pm - 2:35pm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Enabling Fault Tolerance for GPU Accelerated AI Workloads in Kubernetes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Friday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2:55pm - 3:30pm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Thousands of Gamers, One Kubernetes Network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			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Friday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2:55pm - 3:30pm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Practices for Deploying LLM Inference, RAG and Fine Tuning Pipelines on K8s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Friday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4:00pm - 4:35pm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 of Both Worlds: Integrating Slurm with Kubernetes in a Kubernetes Native Way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				|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Friday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4:55pm - 5:30pm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625"/>
              </a:spcBef>
              <a:spcAft>
                <a:spcPts val="625"/>
              </a:spcAft>
              <a:buSzPts val="1400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317693a8660_0_121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NVIDIA &amp;  Community Talks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g317693a8660_0_121"/>
          <p:cNvPicPr preferRelativeResize="0"/>
          <p:nvPr/>
        </p:nvPicPr>
        <p:blipFill rotWithShape="1">
          <a:blip r:embed="rId22">
            <a:alphaModFix/>
          </a:blip>
          <a:srcRect b="0" l="22279" r="21101" t="0"/>
          <a:stretch/>
        </p:blipFill>
        <p:spPr>
          <a:xfrm>
            <a:off x="7315400" y="53125"/>
            <a:ext cx="528525" cy="5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17693a8660_0_12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548100" y="53125"/>
            <a:ext cx="558721" cy="5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74c993856_0_67"/>
          <p:cNvSpPr txBox="1"/>
          <p:nvPr>
            <p:ph idx="1" type="body"/>
          </p:nvPr>
        </p:nvSpPr>
        <p:spPr>
          <a:xfrm>
            <a:off x="311700" y="1152475"/>
            <a:ext cx="410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g3174c993856_0_6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Maintaining the Fleet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g3174c993856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50" y="822825"/>
            <a:ext cx="4236301" cy="423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174c993856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475" y="822825"/>
            <a:ext cx="4236301" cy="42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74c993856_0_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do we maintain this infrastructure?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Insert Next-generation GPUs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Kubernetes Upgrade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GPU Driver Upgrade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OS Upgrade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Vbios Upgrade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Remediation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Ect…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3174c993856_0_4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Maintaining the Fleet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2eaf2b74_0_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Goals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Upgrade infrastructure without impacting users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Scalable solution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any current and future infrastructure upgrade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Automation maintenance operations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Non-Goals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Reimplement or replace $ kubectl drain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Create an NVIDIA only solution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g3102eaf2b74_0_1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Goals and Non-Goals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02eaf2b74_0_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Create a Maintenance API to track the state of a Maintenance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7497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Define states that every maintenance must go through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State Requirements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Schedule a Drain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Start a Drain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Complete a Drain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Start a Maintenance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Complete a Maintenance or Fail a Maintenance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Start Validating the Maintenance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Complete Validation or Fail Validation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Return to Production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g3102eaf2b74_0_5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Maintenance 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74c993856_0_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Schedule a Drain 							=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MaintenanceScheduled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Start a Drain 								=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MaintenanceStarted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Complete a Drain							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Start a Maintenance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Complete a Maintenance or Fail a Maintenance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Start Validating the Maintenance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Complete Validation or Fail Validation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Return to Production 						=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MaintenanceComplete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3174c993856_0_6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Notify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Maintenance 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74c993856_0_7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NotifyMaintenance 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g3174c993856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25" y="745075"/>
            <a:ext cx="5658938" cy="42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CNA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KCNA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